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66" r:id="rId6"/>
    <p:sldId id="267" r:id="rId7"/>
    <p:sldId id="275" r:id="rId8"/>
    <p:sldId id="264" r:id="rId9"/>
    <p:sldId id="259" r:id="rId10"/>
    <p:sldId id="273" r:id="rId11"/>
    <p:sldId id="260" r:id="rId12"/>
    <p:sldId id="268" r:id="rId13"/>
    <p:sldId id="271" r:id="rId14"/>
    <p:sldId id="270" r:id="rId15"/>
    <p:sldId id="272" r:id="rId16"/>
    <p:sldId id="269" r:id="rId17"/>
    <p:sldId id="265" r:id="rId18"/>
    <p:sldId id="274" r:id="rId19"/>
    <p:sldId id="276" r:id="rId20"/>
    <p:sldId id="26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Libre Franklin Thin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bTGx02XNOyeQtdPeF0XpYMldN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056"/>
    <p:restoredTop sz="94694"/>
  </p:normalViewPr>
  <p:slideViewPr>
    <p:cSldViewPr snapToGrid="0" snapToObjects="1">
      <p:cViewPr>
        <p:scale>
          <a:sx n="69" d="100"/>
          <a:sy n="69" d="100"/>
        </p:scale>
        <p:origin x="6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0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2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0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2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84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445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51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340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06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6445843" y="2708276"/>
            <a:ext cx="543229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 sz="5400"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2">
            <a:alphaModFix/>
          </a:blip>
          <a:srcRect l="-166" t="-159"/>
          <a:stretch/>
        </p:blipFill>
        <p:spPr>
          <a:xfrm>
            <a:off x="-65314" y="-73026"/>
            <a:ext cx="6511157" cy="694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8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8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7968" r="28822" b="33043"/>
          <a:stretch/>
        </p:blipFill>
        <p:spPr>
          <a:xfrm>
            <a:off x="11159389" y="63500"/>
            <a:ext cx="889000" cy="15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3143250" y="365125"/>
            <a:ext cx="5848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3143250" y="1825625"/>
            <a:ext cx="58483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9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 l="-166" t="-159"/>
          <a:stretch/>
        </p:blipFill>
        <p:spPr>
          <a:xfrm>
            <a:off x="0" y="-41957"/>
            <a:ext cx="6511157" cy="694191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6511157" y="3400106"/>
            <a:ext cx="5086350" cy="219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Char char="•"/>
              <a:defRPr sz="4000"/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6511157" y="1771706"/>
            <a:ext cx="5086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 sz="5400"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0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3228975" y="909637"/>
            <a:ext cx="5734050" cy="503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Char char="•"/>
              <a:defRPr sz="4000"/>
            </a:lvl1pPr>
            <a:lvl2pPr marL="9144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800"/>
              <a:buChar char="•"/>
              <a:defRPr sz="2800">
                <a:solidFill>
                  <a:srgbClr val="1F3864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32" name="Google Shape;32;p11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1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7968" r="28822" b="33043"/>
          <a:stretch/>
        </p:blipFill>
        <p:spPr>
          <a:xfrm>
            <a:off x="11159389" y="63500"/>
            <a:ext cx="889000" cy="15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only">
  <p:cSld name="Title and Imag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3143250" y="365125"/>
            <a:ext cx="5848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>
            <a:spLocks noGrp="1"/>
          </p:cNvSpPr>
          <p:nvPr>
            <p:ph type="pic" idx="2"/>
          </p:nvPr>
        </p:nvSpPr>
        <p:spPr>
          <a:xfrm>
            <a:off x="3143250" y="1884363"/>
            <a:ext cx="5848350" cy="433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7" name="Google Shape;37;p12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>
            <a:spLocks noGrp="1"/>
          </p:cNvSpPr>
          <p:nvPr>
            <p:ph type="pic" idx="2"/>
          </p:nvPr>
        </p:nvSpPr>
        <p:spPr>
          <a:xfrm>
            <a:off x="3771899" y="901303"/>
            <a:ext cx="4648201" cy="505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13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143250" y="365125"/>
            <a:ext cx="5848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 sz="5400" b="0" i="0" u="none" strike="noStrike" cap="none"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143250" y="1825625"/>
            <a:ext cx="58483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400" b="0" i="0" u="none" strike="noStrike" cap="none">
          <a:solidFill>
            <a:srgbClr val="C00000"/>
          </a:solidFill>
          <a:latin typeface="Libre Franklin Thin"/>
          <a:ea typeface="Libre Franklin Thin"/>
          <a:cs typeface="Arial"/>
          <a:sym typeface="Libre Franklin Thin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uru99.com/linux-commands-cheat-shee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conda.com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6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>
            <a:spLocks noGrp="1"/>
          </p:cNvSpPr>
          <p:nvPr>
            <p:ph type="title"/>
          </p:nvPr>
        </p:nvSpPr>
        <p:spPr>
          <a:xfrm>
            <a:off x="5974081" y="461554"/>
            <a:ext cx="6139184" cy="360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</a:pPr>
            <a:r>
              <a:rPr lang="en-US" sz="4800" dirty="0">
                <a:latin typeface="Georgia"/>
                <a:ea typeface="Georgia"/>
                <a:cs typeface="Georgia"/>
                <a:sym typeface="Georgia"/>
              </a:rPr>
              <a:t>VADSTI Spring 23</a:t>
            </a:r>
            <a:br>
              <a:rPr lang="en-US">
                <a:latin typeface="Georgia"/>
                <a:ea typeface="Georgia"/>
                <a:cs typeface="Georgia"/>
                <a:sym typeface="Georgia"/>
              </a:rPr>
            </a:br>
            <a:br>
              <a:rPr lang="en-US">
                <a:latin typeface="Georgia"/>
                <a:ea typeface="Georgia"/>
                <a:cs typeface="Georgia"/>
                <a:sym typeface="Georgia"/>
              </a:rPr>
            </a:br>
            <a:r>
              <a:rPr lang="en-US" sz="4800">
                <a:solidFill>
                  <a:schemeClr val="accent1">
                    <a:lumMod val="75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Foundation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Of Data Science</a:t>
            </a:r>
            <a:br>
              <a:rPr lang="en-US" dirty="0">
                <a:latin typeface="Georgia"/>
                <a:ea typeface="Georgia"/>
                <a:cs typeface="Georgia"/>
                <a:sym typeface="Georgia"/>
              </a:rPr>
            </a:br>
            <a:endParaRPr dirty="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4168-8F3C-3D43-8974-6BDB0BFB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3" y="365125"/>
            <a:ext cx="8650077" cy="1325563"/>
          </a:xfrm>
        </p:spPr>
        <p:txBody>
          <a:bodyPr/>
          <a:lstStyle/>
          <a:p>
            <a:r>
              <a:rPr lang="en-US" dirty="0"/>
              <a:t>Basic Git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F7E41-33D7-CB4D-A19D-B70833C2F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523" y="1825625"/>
            <a:ext cx="1151262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  <a:hlinkClick r:id="rId2"/>
              </a:rPr>
              <a:t>https://www.guru99.com/linux-commands-cheat-sheet.html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cd  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tx1"/>
                </a:solidFill>
              </a:rPr>
              <a:t>Change Directory</a:t>
            </a:r>
          </a:p>
          <a:p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cd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..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Move level up</a:t>
            </a:r>
          </a:p>
          <a:p>
            <a:r>
              <a:rPr lang="en-US" dirty="0">
                <a:solidFill>
                  <a:srgbClr val="0070C0"/>
                </a:solidFill>
              </a:rPr>
              <a:t> ls  </a:t>
            </a:r>
            <a:r>
              <a:rPr lang="en-US" sz="2200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3200" dirty="0"/>
              <a:t>Lists all files and directories in the present working directory</a:t>
            </a:r>
            <a:endParaRPr lang="en-US" sz="32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err="1">
                <a:solidFill>
                  <a:srgbClr val="0070C0"/>
                </a:solidFill>
              </a:rPr>
              <a:t>pwd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Prime Working Directory (</a:t>
            </a:r>
            <a:r>
              <a:rPr lang="en-US" sz="2200" b="1" dirty="0">
                <a:solidFill>
                  <a:srgbClr val="C00000"/>
                </a:solidFill>
                <a:sym typeface="Wingdings" pitchFamily="2" charset="2"/>
              </a:rPr>
              <a:t>Your Current Working Directory)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5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1051848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85800" lvl="0" indent="-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Arial" panose="020B0604020202020204" pitchFamily="34" charset="0"/>
              <a:buChar char="•"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Installing Python Via Anaconda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Click or copy and paste the link below</a:t>
            </a:r>
          </a:p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and follow the instructions</a:t>
            </a:r>
          </a:p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www.anaconda.com/download</a:t>
            </a:r>
            <a:endParaRPr lang="en-US" sz="4300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Choose your operating system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D27AF8-84ED-EF4B-BE6A-4D052FD4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600"/>
            <a:ext cx="9982200" cy="423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the orange box from the downloads 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E9BA61-6EFC-9640-9831-FA04446C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06500"/>
            <a:ext cx="8121350" cy="4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0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allow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54E176-616C-9C43-8BA3-3A99BA81A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865150"/>
            <a:ext cx="7721600" cy="4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4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continue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4D60D1-4C67-814D-BB7F-D952A5D0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89" y="2003737"/>
            <a:ext cx="7620000" cy="42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continue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indent="0">
              <a:spcBef>
                <a:spcPts val="0"/>
              </a:spcBef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8AA41C-CB8E-0443-996E-0104B933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76400"/>
            <a:ext cx="786735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1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4168-8F3C-3D43-8974-6BDB0BFB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3" y="365125"/>
            <a:ext cx="8650077" cy="1325563"/>
          </a:xfrm>
        </p:spPr>
        <p:txBody>
          <a:bodyPr/>
          <a:lstStyle/>
          <a:p>
            <a:r>
              <a:rPr lang="en-US" dirty="0"/>
              <a:t>Click on agree and install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3CD181-E056-7D4D-BCC4-65D2465C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690688"/>
            <a:ext cx="7067550" cy="45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8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4168-8F3C-3D43-8974-6BDB0BFB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3" y="365125"/>
            <a:ext cx="11571077" cy="1325563"/>
          </a:xfrm>
        </p:spPr>
        <p:txBody>
          <a:bodyPr/>
          <a:lstStyle/>
          <a:p>
            <a:r>
              <a:rPr lang="en-US" dirty="0"/>
              <a:t>Click on Ok and allow the installation 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40A010-45B5-944A-9864-198F4FD1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825624"/>
            <a:ext cx="65024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6EB9-B041-4466-8C8E-ADB7F266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B84FE-D4DE-4192-9882-BF3D49167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0116" y="1690688"/>
            <a:ext cx="8094617" cy="4351338"/>
          </a:xfrm>
        </p:spPr>
        <p:txBody>
          <a:bodyPr/>
          <a:lstStyle/>
          <a:p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NameOfClass</a:t>
            </a:r>
            <a:r>
              <a:rPr lang="en-US" b="1" dirty="0">
                <a:solidFill>
                  <a:srgbClr val="FF0000"/>
                </a:solidFill>
              </a:rPr>
              <a:t>():</a:t>
            </a:r>
          </a:p>
          <a:p>
            <a:pPr lvl="1"/>
            <a:r>
              <a:rPr lang="en-US" b="1" dirty="0"/>
              <a:t>d</a:t>
            </a:r>
            <a:r>
              <a:rPr lang="en-US" b="1"/>
              <a:t>ef</a:t>
            </a:r>
            <a:r>
              <a:rPr lang="en-US" b="1" dirty="0">
                <a:solidFill>
                  <a:schemeClr val="accent2"/>
                </a:solidFill>
              </a:rPr>
              <a:t>__</a:t>
            </a:r>
            <a:r>
              <a:rPr lang="en-US" b="1" dirty="0" err="1">
                <a:solidFill>
                  <a:schemeClr val="accent2"/>
                </a:solidFill>
              </a:rPr>
              <a:t>init</a:t>
            </a:r>
            <a:r>
              <a:rPr lang="en-US" b="1" dirty="0">
                <a:solidFill>
                  <a:schemeClr val="accent2"/>
                </a:solidFill>
              </a:rPr>
              <a:t>__</a:t>
            </a:r>
            <a:r>
              <a:rPr lang="en-US" b="1" dirty="0">
                <a:solidFill>
                  <a:schemeClr val="bg2"/>
                </a:solidFill>
              </a:rPr>
              <a:t>(</a:t>
            </a:r>
            <a:r>
              <a:rPr lang="en-US" b="1" dirty="0"/>
              <a:t>self,param1,param2): </a:t>
            </a:r>
          </a:p>
          <a:p>
            <a:pPr lvl="1"/>
            <a:r>
              <a:rPr lang="en-US" b="1" dirty="0"/>
              <a:t>		</a:t>
            </a:r>
            <a:r>
              <a:rPr lang="en-US" b="1" dirty="0">
                <a:solidFill>
                  <a:schemeClr val="accent6"/>
                </a:solidFill>
              </a:rPr>
              <a:t>self</a:t>
            </a:r>
            <a:r>
              <a:rPr lang="en-US" b="1" dirty="0"/>
              <a:t>.</a:t>
            </a:r>
            <a:r>
              <a:rPr lang="en-US" b="1" dirty="0">
                <a:solidFill>
                  <a:schemeClr val="accent1"/>
                </a:solidFill>
              </a:rPr>
              <a:t>param1 = param1</a:t>
            </a:r>
          </a:p>
          <a:p>
            <a:pPr lvl="1"/>
            <a:r>
              <a:rPr lang="en-US" b="1" dirty="0"/>
              <a:t>		</a:t>
            </a:r>
            <a:r>
              <a:rPr lang="en-US" b="1" dirty="0">
                <a:solidFill>
                  <a:schemeClr val="accent6"/>
                </a:solidFill>
              </a:rPr>
              <a:t>self</a:t>
            </a:r>
            <a:r>
              <a:rPr lang="en-US" b="1" dirty="0"/>
              <a:t>.</a:t>
            </a:r>
            <a:r>
              <a:rPr lang="en-US" b="1" dirty="0">
                <a:solidFill>
                  <a:schemeClr val="accent1"/>
                </a:solidFill>
              </a:rPr>
              <a:t>param2 = param2</a:t>
            </a:r>
          </a:p>
          <a:p>
            <a:pPr lvl="1"/>
            <a:r>
              <a:rPr lang="en-US" b="1" dirty="0"/>
              <a:t>def </a:t>
            </a:r>
            <a:r>
              <a:rPr lang="en-US" b="1" dirty="0" err="1">
                <a:solidFill>
                  <a:schemeClr val="accent2"/>
                </a:solidFill>
              </a:rPr>
              <a:t>some_method</a:t>
            </a:r>
            <a:r>
              <a:rPr lang="en-US" b="1" dirty="0">
                <a:solidFill>
                  <a:schemeClr val="accent1"/>
                </a:solidFill>
              </a:rPr>
              <a:t>(</a:t>
            </a:r>
            <a:r>
              <a:rPr lang="en-US" b="1" dirty="0">
                <a:solidFill>
                  <a:schemeClr val="accent6"/>
                </a:solidFill>
              </a:rPr>
              <a:t>self</a:t>
            </a:r>
            <a:r>
              <a:rPr lang="en-US" b="1" dirty="0">
                <a:solidFill>
                  <a:schemeClr val="accent1"/>
                </a:solidFill>
              </a:rPr>
              <a:t>):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	   </a:t>
            </a:r>
            <a:r>
              <a:rPr lang="en-US" b="1" i="1" dirty="0">
                <a:solidFill>
                  <a:schemeClr val="tx2">
                    <a:lumMod val="50000"/>
                  </a:schemeClr>
                </a:solidFill>
              </a:rPr>
              <a:t># perform some action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	   </a:t>
            </a:r>
            <a:r>
              <a:rPr lang="en-US" b="1" dirty="0">
                <a:solidFill>
                  <a:srgbClr val="002060"/>
                </a:solidFill>
              </a:rPr>
              <a:t>print</a:t>
            </a:r>
            <a:r>
              <a:rPr lang="en-US" b="1" dirty="0">
                <a:solidFill>
                  <a:schemeClr val="accent1"/>
                </a:solidFill>
              </a:rPr>
              <a:t>(self.param1)</a:t>
            </a:r>
          </a:p>
        </p:txBody>
      </p:sp>
    </p:spTree>
    <p:extLst>
      <p:ext uri="{BB962C8B-B14F-4D97-AF65-F5344CB8AC3E}">
        <p14:creationId xmlns:p14="http://schemas.microsoft.com/office/powerpoint/2010/main" val="143885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/>
        </p:nvSpPr>
        <p:spPr>
          <a:xfrm>
            <a:off x="838200" y="-3183126"/>
            <a:ext cx="11215853" cy="211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" name="Google Shape;51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Learning Objectives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2"/>
          <p:cNvSpPr txBox="1">
            <a:spLocks noGrp="1"/>
          </p:cNvSpPr>
          <p:nvPr>
            <p:ph type="body" idx="1"/>
          </p:nvPr>
        </p:nvSpPr>
        <p:spPr>
          <a:xfrm>
            <a:off x="3143250" y="1825625"/>
            <a:ext cx="7127700" cy="4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C00000"/>
              </a:solidFill>
            </a:endParaRPr>
          </a:p>
          <a:p>
            <a:pPr marL="228600" lvl="0" indent="-2779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Char char="•"/>
            </a:pPr>
            <a:r>
              <a:rPr lang="en-US" sz="4400" dirty="0">
                <a:solidFill>
                  <a:srgbClr val="C00000"/>
                </a:solidFill>
              </a:rPr>
              <a:t> Install Git on Mac</a:t>
            </a:r>
            <a:endParaRPr sz="4400" dirty="0">
              <a:solidFill>
                <a:srgbClr val="C00000"/>
              </a:solidFill>
            </a:endParaRPr>
          </a:p>
          <a:p>
            <a:pPr marL="2286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77669"/>
              <a:buNone/>
            </a:pPr>
            <a:endParaRPr sz="4400" dirty="0">
              <a:solidFill>
                <a:srgbClr val="C00000"/>
              </a:solidFill>
            </a:endParaRPr>
          </a:p>
          <a:p>
            <a:pPr marL="228600" lvl="0" indent="-2779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Calibri"/>
              <a:buChar char="•"/>
            </a:pPr>
            <a:r>
              <a:rPr lang="en-US" sz="4400" dirty="0">
                <a:solidFill>
                  <a:srgbClr val="C00000"/>
                </a:solidFill>
              </a:rPr>
              <a:t> Install Anaconda on Mac</a:t>
            </a:r>
            <a:endParaRPr sz="4400" dirty="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ct val="100000"/>
              <a:buNone/>
            </a:pPr>
            <a:endParaRPr dirty="0"/>
          </a:p>
        </p:txBody>
      </p:sp>
      <p:sp>
        <p:nvSpPr>
          <p:cNvPr id="53" name="Google Shape;53;p2"/>
          <p:cNvSpPr txBox="1"/>
          <p:nvPr/>
        </p:nvSpPr>
        <p:spPr>
          <a:xfrm>
            <a:off x="10744200" y="64703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11668539" y="6460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/>
        </p:nvSpPr>
        <p:spPr>
          <a:xfrm>
            <a:off x="838200" y="-3183126"/>
            <a:ext cx="11215853" cy="211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300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984069" y="365125"/>
            <a:ext cx="105112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Installing Git On Mac</a:t>
            </a:r>
            <a:br>
              <a:rPr lang="en-US" dirty="0">
                <a:latin typeface="Georgia"/>
                <a:ea typeface="Georgia"/>
                <a:cs typeface="Georgia"/>
                <a:sym typeface="Georgia"/>
              </a:rPr>
            </a:br>
            <a:br>
              <a:rPr lang="en-US" sz="4400" dirty="0">
                <a:latin typeface="Georgia"/>
                <a:ea typeface="Georgia"/>
                <a:cs typeface="Georgia"/>
                <a:sym typeface="Georgia"/>
              </a:rPr>
            </a:b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Click or Copy and Past The Link Below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dirty="0"/>
              <a:t> </a:t>
            </a:r>
            <a:endParaRPr sz="3950" dirty="0"/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3950"/>
              <a:buNone/>
            </a:pPr>
            <a:r>
              <a:rPr lang="en-US" b="1" dirty="0"/>
              <a:t>"Git</a:t>
            </a:r>
            <a:r>
              <a:rPr lang="en-US" dirty="0"/>
              <a:t> is a free and open-source distributed version control system designed to handle everything from small to very large projects with speed and efficiency”.</a:t>
            </a: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3950"/>
              <a:buNone/>
            </a:pPr>
            <a:r>
              <a:rPr lang="en-US" sz="3950" dirty="0">
                <a:solidFill>
                  <a:srgbClr val="C00000"/>
                </a:solidFill>
                <a:hlinkClick r:id="rId3"/>
              </a:rPr>
              <a:t>https://git-scm.com</a:t>
            </a:r>
            <a:endParaRPr lang="en-US" sz="3950" dirty="0">
              <a:solidFill>
                <a:srgbClr val="C00000"/>
              </a:solidFill>
            </a:endParaRP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3950"/>
              <a:buNone/>
            </a:pPr>
            <a:endParaRPr sz="3950" dirty="0">
              <a:solidFill>
                <a:srgbClr val="C00000"/>
              </a:solidFill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10744200" y="64703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11668539" y="6460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26F2-D0BE-C14B-988E-C1D22AA1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5"/>
            <a:ext cx="10650921" cy="1325563"/>
          </a:xfrm>
        </p:spPr>
        <p:txBody>
          <a:bodyPr/>
          <a:lstStyle/>
          <a:p>
            <a:r>
              <a:rPr lang="en-US" dirty="0"/>
              <a:t>Choose Your Operating System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8667521-5D7B-2748-BF5A-74FADA0C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32" y="1473200"/>
            <a:ext cx="818130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6D13-FEB5-6441-88E0-A94EB192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7" y="80677"/>
            <a:ext cx="11181806" cy="1325563"/>
          </a:xfrm>
        </p:spPr>
        <p:txBody>
          <a:bodyPr/>
          <a:lstStyle/>
          <a:p>
            <a:r>
              <a:rPr lang="en-US" sz="4800" b="1" dirty="0"/>
              <a:t>Click on Installer from Binary Installer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D0FBA9-9C1D-4511-91D4-3E488853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97" y="1114697"/>
            <a:ext cx="8158486" cy="48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39BC-F4E4-A247-80FF-4D1F9C1B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674" y="365125"/>
            <a:ext cx="7278926" cy="1325563"/>
          </a:xfrm>
        </p:spPr>
        <p:txBody>
          <a:bodyPr/>
          <a:lstStyle/>
          <a:p>
            <a:r>
              <a:rPr lang="en-US" dirty="0"/>
              <a:t>Click on Download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14:cNvPr>
              <p14:cNvContentPartPr/>
              <p14:nvPr/>
            </p14:nvContentPartPr>
            <p14:xfrm>
              <a:off x="6363977" y="109959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5337" y="10905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14:cNvPr>
              <p14:cNvContentPartPr/>
              <p14:nvPr/>
            </p14:nvContentPartPr>
            <p14:xfrm>
              <a:off x="6348137" y="1039474"/>
              <a:ext cx="360" cy="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9497" y="1030474"/>
                <a:ext cx="18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14:cNvPr>
              <p14:cNvContentPartPr/>
              <p14:nvPr/>
            </p14:nvContentPartPr>
            <p14:xfrm>
              <a:off x="4936577" y="751577"/>
              <a:ext cx="36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7937" y="742937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14:cNvPr>
              <p14:cNvContentPartPr/>
              <p14:nvPr/>
            </p14:nvContentPartPr>
            <p14:xfrm>
              <a:off x="2712497" y="177891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3857" y="17699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14:cNvPr>
              <p14:cNvContentPartPr/>
              <p14:nvPr/>
            </p14:nvContentPartPr>
            <p14:xfrm>
              <a:off x="3645257" y="101823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6617" y="100923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505431-482C-E64A-9B01-614CC659F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049" y="1489646"/>
            <a:ext cx="8928277" cy="42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0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39BC-F4E4-A247-80FF-4D1F9C1B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365125"/>
            <a:ext cx="10623736" cy="1325563"/>
          </a:xfrm>
        </p:spPr>
        <p:txBody>
          <a:bodyPr/>
          <a:lstStyle/>
          <a:p>
            <a:r>
              <a:rPr lang="en-US" sz="4400" dirty="0"/>
              <a:t>From Downloads, lick On Orange Box, Click on Continue, and Install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14:cNvPr>
              <p14:cNvContentPartPr/>
              <p14:nvPr/>
            </p14:nvContentPartPr>
            <p14:xfrm>
              <a:off x="6363977" y="109959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4977" y="10905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14:cNvPr>
              <p14:cNvContentPartPr/>
              <p14:nvPr/>
            </p14:nvContentPartPr>
            <p14:xfrm>
              <a:off x="6348137" y="1039474"/>
              <a:ext cx="360" cy="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9137" y="1030883"/>
                <a:ext cx="18000" cy="24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14:cNvPr>
              <p14:cNvContentPartPr/>
              <p14:nvPr/>
            </p14:nvContentPartPr>
            <p14:xfrm>
              <a:off x="4936577" y="751577"/>
              <a:ext cx="36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27577" y="741577"/>
                <a:ext cx="18000" cy="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14:cNvPr>
              <p14:cNvContentPartPr/>
              <p14:nvPr/>
            </p14:nvContentPartPr>
            <p14:xfrm>
              <a:off x="2712497" y="177891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3497" y="17699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14:cNvPr>
              <p14:cNvContentPartPr/>
              <p14:nvPr/>
            </p14:nvContentPartPr>
            <p14:xfrm>
              <a:off x="3645257" y="101823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6257" y="100923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06592CC-7CD1-42D7-8D8B-34497C84A0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0245" y="2343797"/>
            <a:ext cx="7163168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5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275F-C68F-4B4E-ABCB-90EF7C5C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D6B7-728A-0145-A173-667E12A53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EB1F459C-2EAF-FF45-B208-7ED0834C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1371599"/>
            <a:ext cx="9387115" cy="52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838200" y="-3183126"/>
            <a:ext cx="11215853" cy="211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300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3143250" y="468225"/>
            <a:ext cx="72231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800" dirty="0"/>
              <a:t>Configure Username and Email</a:t>
            </a:r>
          </a:p>
        </p:txBody>
      </p:sp>
      <p:sp>
        <p:nvSpPr>
          <p:cNvPr id="70" name="Google Shape;70;p4"/>
          <p:cNvSpPr txBox="1">
            <a:spLocks noGrp="1"/>
          </p:cNvSpPr>
          <p:nvPr>
            <p:ph type="body" idx="1"/>
          </p:nvPr>
        </p:nvSpPr>
        <p:spPr>
          <a:xfrm>
            <a:off x="651640" y="1825625"/>
            <a:ext cx="1093075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50" dirty="0"/>
          </a:p>
          <a:p>
            <a:pPr marL="0" indent="0">
              <a:buNone/>
            </a:pPr>
            <a:r>
              <a:rPr lang="en-US" dirty="0"/>
              <a:t>git config  --global  user.name  “</a:t>
            </a:r>
            <a:r>
              <a:rPr lang="en-US" i="1" dirty="0">
                <a:solidFill>
                  <a:srgbClr val="C00000"/>
                </a:solidFill>
              </a:rPr>
              <a:t>Your name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git config  --global  </a:t>
            </a:r>
            <a:r>
              <a:rPr lang="en-US" dirty="0" err="1"/>
              <a:t>user.email</a:t>
            </a:r>
            <a:r>
              <a:rPr lang="en-US" dirty="0"/>
              <a:t>  “</a:t>
            </a:r>
            <a:r>
              <a:rPr lang="en-US" i="1" dirty="0">
                <a:solidFill>
                  <a:srgbClr val="C00000"/>
                </a:solidFill>
              </a:rPr>
              <a:t>Your email</a:t>
            </a:r>
            <a:r>
              <a:rPr lang="en-US" dirty="0"/>
              <a:t>”</a:t>
            </a:r>
          </a:p>
          <a:p>
            <a:pPr marL="114300" indent="0">
              <a:buNone/>
            </a:pPr>
            <a:r>
              <a:rPr lang="en-US"/>
              <a:t>git </a:t>
            </a:r>
            <a:r>
              <a:rPr lang="en-US" dirty="0"/>
              <a:t>config  --list</a:t>
            </a:r>
          </a:p>
          <a:p>
            <a:pPr marL="114300" indent="0">
              <a:buNone/>
            </a:pPr>
            <a:r>
              <a:rPr lang="en-US" dirty="0"/>
              <a:t>to confirm your changes </a:t>
            </a:r>
            <a:r>
              <a:rPr lang="en-US" sz="2400" b="1" dirty="0">
                <a:solidFill>
                  <a:srgbClr val="FF0000"/>
                </a:solidFill>
              </a:rPr>
              <a:t>(You should see your username and email)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10744200" y="64703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 txBox="1"/>
          <p:nvPr/>
        </p:nvSpPr>
        <p:spPr>
          <a:xfrm>
            <a:off x="11668539" y="6460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</TotalTime>
  <Words>302</Words>
  <Application>Microsoft Office PowerPoint</Application>
  <PresentationFormat>Widescreen</PresentationFormat>
  <Paragraphs>78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Libre Franklin Thin</vt:lpstr>
      <vt:lpstr>Georgia</vt:lpstr>
      <vt:lpstr>Calibri</vt:lpstr>
      <vt:lpstr>Office Theme</vt:lpstr>
      <vt:lpstr>VADSTI Spring 23  Foundation Of Data Science </vt:lpstr>
      <vt:lpstr>Learning Objectives</vt:lpstr>
      <vt:lpstr>Installing Git On Mac  Click or Copy and Past The Link Below</vt:lpstr>
      <vt:lpstr>Choose Your Operating System</vt:lpstr>
      <vt:lpstr>Click on Installer from Binary Installer</vt:lpstr>
      <vt:lpstr>Click on Download</vt:lpstr>
      <vt:lpstr>From Downloads, lick On Orange Box, Click on Continue, and Install</vt:lpstr>
      <vt:lpstr>Open Git</vt:lpstr>
      <vt:lpstr>Configure Username and Email</vt:lpstr>
      <vt:lpstr>Basic Git Commands</vt:lpstr>
      <vt:lpstr>Installing Python Via Anaconda</vt:lpstr>
      <vt:lpstr>Choose your operating system</vt:lpstr>
      <vt:lpstr>Click on the orange box from the downloads </vt:lpstr>
      <vt:lpstr>Click on allow</vt:lpstr>
      <vt:lpstr>Click on continue</vt:lpstr>
      <vt:lpstr>Click on continue</vt:lpstr>
      <vt:lpstr>Click on agree and install</vt:lpstr>
      <vt:lpstr>Click on Ok and allow the installation  </vt:lpstr>
      <vt:lpstr>OOP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an Information System?</dc:title>
  <dc:creator>Jones, Anthony E</dc:creator>
  <cp:lastModifiedBy>Doumbia, Moussa</cp:lastModifiedBy>
  <cp:revision>35</cp:revision>
  <dcterms:created xsi:type="dcterms:W3CDTF">2020-05-18T22:25:04Z</dcterms:created>
  <dcterms:modified xsi:type="dcterms:W3CDTF">2023-02-22T16:03:06Z</dcterms:modified>
</cp:coreProperties>
</file>